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4.jpg" ContentType="image/jpeg"/>
  <Override PartName="/ppt/charts/chart1.xml" ContentType="application/vnd.openxmlformats-officedocument.drawingml.chart+xml"/>
  <Override PartName="/ppt/media/image5.jpg" ContentType="image/jpeg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7" r:id="rId1"/>
  </p:sldMasterIdLst>
  <p:sldIdLst>
    <p:sldId id="256" r:id="rId2"/>
    <p:sldId id="261" r:id="rId3"/>
    <p:sldId id="259" r:id="rId4"/>
    <p:sldId id="257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-138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Brook Trout Decrease Based on Increasing Temperature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Sheet1!$H$4</c:f>
              <c:strCache>
                <c:ptCount val="1"/>
                <c:pt idx="0">
                  <c:v>percentage lost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Sheet1!$G$5:$G$7</c:f>
              <c:numCache>
                <c:formatCode>General</c:formatCode>
                <c:ptCount val="3"/>
                <c:pt idx="0">
                  <c:v>1.4</c:v>
                </c:pt>
                <c:pt idx="1">
                  <c:v>4.3</c:v>
                </c:pt>
                <c:pt idx="2">
                  <c:v>7.2</c:v>
                </c:pt>
              </c:numCache>
            </c:numRef>
          </c:xVal>
          <c:yVal>
            <c:numRef>
              <c:f>Sheet1!$H$5:$H$7</c:f>
              <c:numCache>
                <c:formatCode>General</c:formatCode>
                <c:ptCount val="3"/>
                <c:pt idx="0">
                  <c:v>43.6</c:v>
                </c:pt>
                <c:pt idx="1">
                  <c:v>94.4</c:v>
                </c:pt>
                <c:pt idx="2">
                  <c:v>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63008"/>
        <c:axId val="51299456"/>
      </c:scatterChart>
      <c:valAx>
        <c:axId val="50363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(Degrees Fahrenheit)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99456"/>
        <c:crosses val="autoZero"/>
        <c:crossBetween val="midCat"/>
      </c:valAx>
      <c:valAx>
        <c:axId val="5129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Decrease of Brook Trout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6300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4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8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79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6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1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6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8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9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69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3047" cy="8070980"/>
          </a:xfrm>
          <a:prstGeom prst="rect">
            <a:avLst/>
          </a:prstGeom>
          <a:scene3d>
            <a:camera prst="orthographicFront"/>
            <a:lightRig rig="sunrise" dir="t"/>
          </a:scene3d>
          <a:sp3d extrusionH="76200" contourW="12700" prstMaterial="metal">
            <a:extrusionClr>
              <a:schemeClr val="bg2"/>
            </a:extrusionClr>
            <a:contourClr>
              <a:schemeClr val="bg1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740" y="0"/>
            <a:ext cx="11471565" cy="1739347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Wisconsin Brook Trout:</a:t>
            </a:r>
            <a:endParaRPr lang="en-US" b="1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9522" y="1281042"/>
            <a:ext cx="9144000" cy="1309255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Facing A Changing Climate</a:t>
            </a:r>
          </a:p>
          <a:p>
            <a:endParaRPr lang="en-US" sz="8000" b="1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965" y="4278690"/>
            <a:ext cx="4870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By: Kyle Thao</a:t>
            </a:r>
          </a:p>
          <a:p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Lab Section: 02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29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Tiger Trout and </a:t>
            </a:r>
            <a:r>
              <a:rPr lang="en-US" dirty="0" err="1" smtClean="0"/>
              <a:t>splake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9" y="1916114"/>
            <a:ext cx="4751264" cy="31892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99" y="1916114"/>
            <a:ext cx="4610100" cy="3257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2919" y="5296842"/>
            <a:ext cx="9784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the first picture, you see a tiger trout which is a hybrid cross of a brook trout and a brown trout, while the second picture is a cross of a brook trout and a lake trout.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14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Dehring</a:t>
            </a:r>
            <a:r>
              <a:rPr lang="en-US" sz="2000" dirty="0"/>
              <a:t>, Terrance, and Charles C. Krueger. "Wisconsin Department of Natural Resources." 	</a:t>
            </a:r>
            <a:r>
              <a:rPr lang="en-US" sz="2000" dirty="0" smtClean="0"/>
              <a:t> </a:t>
            </a:r>
            <a:r>
              <a:rPr lang="en-US" sz="2000" i="1" dirty="0"/>
              <a:t>Fishing Wisconsin</a:t>
            </a:r>
            <a:r>
              <a:rPr lang="en-US" sz="2000" dirty="0"/>
              <a:t>. Wisconsin Department Of Natural Resources, July 2008. Web. 13 	</a:t>
            </a:r>
            <a:r>
              <a:rPr lang="en-US" sz="2000" dirty="0" smtClean="0"/>
              <a:t> </a:t>
            </a:r>
            <a:r>
              <a:rPr lang="en-US" sz="2000" dirty="0"/>
              <a:t>Nov. 2014.</a:t>
            </a:r>
          </a:p>
          <a:p>
            <a:r>
              <a:rPr lang="en-US" sz="2000" dirty="0"/>
              <a:t>"Global Climate Change." </a:t>
            </a:r>
            <a:r>
              <a:rPr lang="en-US" sz="2000" i="1" dirty="0"/>
              <a:t>Climate Change: Vital Signs of the Planet</a:t>
            </a:r>
            <a:r>
              <a:rPr lang="en-US" sz="2000" dirty="0"/>
              <a:t>. </a:t>
            </a:r>
            <a:r>
              <a:rPr lang="en-US" sz="2000" dirty="0" err="1"/>
              <a:t>N.p</a:t>
            </a:r>
            <a:r>
              <a:rPr lang="en-US" sz="2000" dirty="0"/>
              <a:t>., </a:t>
            </a:r>
            <a:r>
              <a:rPr lang="en-US" sz="2000" dirty="0" err="1"/>
              <a:t>n.d.</a:t>
            </a:r>
            <a:r>
              <a:rPr lang="en-US" sz="2000" dirty="0"/>
              <a:t> </a:t>
            </a:r>
            <a:r>
              <a:rPr lang="en-US" sz="2000" dirty="0" smtClean="0"/>
              <a:t>Web. 13 Nov. </a:t>
            </a:r>
            <a:r>
              <a:rPr lang="en-US" sz="2000" dirty="0"/>
              <a:t>	</a:t>
            </a:r>
            <a:r>
              <a:rPr lang="en-US" sz="2000" dirty="0" smtClean="0"/>
              <a:t> </a:t>
            </a:r>
            <a:r>
              <a:rPr lang="en-US" sz="2000" dirty="0"/>
              <a:t>2014.</a:t>
            </a:r>
          </a:p>
          <a:p>
            <a:r>
              <a:rPr lang="en-US" sz="2000" dirty="0"/>
              <a:t>Magnuson, John J. "Climate Change and Trout in Wisconsin Streams." </a:t>
            </a:r>
            <a:r>
              <a:rPr lang="en-US" sz="2000" i="1" dirty="0"/>
              <a:t>Climate Change and </a:t>
            </a:r>
            <a:r>
              <a:rPr lang="en-US" sz="2000" i="1" dirty="0" smtClean="0"/>
              <a:t>	Trout  in </a:t>
            </a:r>
            <a:r>
              <a:rPr lang="en-US" sz="2000" i="1" dirty="0"/>
              <a:t>Wisconsin Streams</a:t>
            </a:r>
            <a:r>
              <a:rPr lang="en-US" sz="2000" dirty="0"/>
              <a:t> (</a:t>
            </a:r>
            <a:r>
              <a:rPr lang="en-US" sz="2000" dirty="0" err="1"/>
              <a:t>n.d.</a:t>
            </a:r>
            <a:r>
              <a:rPr lang="en-US" sz="2000" dirty="0"/>
              <a:t>): n. </a:t>
            </a:r>
            <a:r>
              <a:rPr lang="en-US" sz="2000" dirty="0" err="1"/>
              <a:t>pag</a:t>
            </a:r>
            <a:r>
              <a:rPr lang="en-US" sz="2000" dirty="0"/>
              <a:t>. 25 Oct. 2009. Web</a:t>
            </a:r>
            <a:r>
              <a:rPr lang="en-US" sz="2000" dirty="0" smtClean="0"/>
              <a:t>.</a:t>
            </a:r>
          </a:p>
          <a:p>
            <a:r>
              <a:rPr lang="en-US" sz="2000" dirty="0" err="1"/>
              <a:t>Vimont</a:t>
            </a:r>
            <a:r>
              <a:rPr lang="en-US" sz="2000" dirty="0"/>
              <a:t>, Daniel. "Wisconsin Initiative on Climate Change Impacts - WICCI : </a:t>
            </a:r>
            <a:r>
              <a:rPr lang="en-US" sz="2000" dirty="0" smtClean="0"/>
              <a:t>Climate 	Change." </a:t>
            </a:r>
            <a:r>
              <a:rPr lang="en-US" sz="2000" i="1" dirty="0"/>
              <a:t>Wisconsin Initiative on Climate Change Impacts - WICCI : Climate Change</a:t>
            </a:r>
            <a:r>
              <a:rPr lang="en-US" sz="2000" dirty="0"/>
              <a:t>. </a:t>
            </a:r>
            <a:r>
              <a:rPr lang="en-US" sz="2000" dirty="0" smtClean="0"/>
              <a:t>	</a:t>
            </a:r>
            <a:r>
              <a:rPr lang="en-US" sz="2000" dirty="0" err="1" smtClean="0"/>
              <a:t>N.p</a:t>
            </a:r>
            <a:r>
              <a:rPr lang="en-US" sz="2000" dirty="0"/>
              <a:t>., </a:t>
            </a:r>
            <a:r>
              <a:rPr lang="en-US" sz="2000" dirty="0" err="1" smtClean="0"/>
              <a:t>n.d.</a:t>
            </a:r>
            <a:r>
              <a:rPr lang="en-US" sz="2000" dirty="0"/>
              <a:t> </a:t>
            </a:r>
            <a:r>
              <a:rPr lang="en-US" sz="2000" dirty="0" smtClean="0"/>
              <a:t>Web</a:t>
            </a:r>
            <a:r>
              <a:rPr lang="en-US" sz="2000" dirty="0"/>
              <a:t>. 26 Nov. 2014.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90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4791" y="-638176"/>
            <a:ext cx="16112066" cy="94583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844" y="912826"/>
            <a:ext cx="9784080" cy="1508760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The end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Wisconsin Brook Trout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Thrive in </a:t>
            </a:r>
            <a:r>
              <a:rPr lang="en-US" sz="4000" dirty="0" smtClean="0"/>
              <a:t>temperatures </a:t>
            </a:r>
            <a:r>
              <a:rPr lang="en-US" sz="4000" dirty="0"/>
              <a:t>ranging from 53-75°F </a:t>
            </a:r>
          </a:p>
          <a:p>
            <a:r>
              <a:rPr lang="en-US" sz="4000" dirty="0"/>
              <a:t>Prefer fast moving, clean, and highly oxygenated waters </a:t>
            </a:r>
          </a:p>
          <a:p>
            <a:r>
              <a:rPr lang="en-US" sz="4000" dirty="0"/>
              <a:t>They are also found in Lake Michigan along the shores of Sheboygan, WI</a:t>
            </a:r>
          </a:p>
          <a:p>
            <a:r>
              <a:rPr lang="en-US" sz="4000" dirty="0"/>
              <a:t>B</a:t>
            </a:r>
            <a:r>
              <a:rPr lang="en-US" sz="4000" dirty="0" smtClean="0"/>
              <a:t>rook </a:t>
            </a:r>
            <a:r>
              <a:rPr lang="en-US" sz="4000" dirty="0"/>
              <a:t>trout are native to Wisconsin unlike the European Brown Trout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brook trout VS. Brown Trout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9" y="2011679"/>
            <a:ext cx="3483282" cy="2344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95" y="2011679"/>
            <a:ext cx="3483284" cy="2344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4281" y="4355932"/>
            <a:ext cx="44358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Brook Trout are native to Wisconsin. They have distinct yellow-orange coloration on their ventral side with a brown body. They are less tolerant of water temperatures above 72</a:t>
            </a:r>
            <a:r>
              <a:rPr lang="en-US" sz="2400" dirty="0"/>
              <a:t>°F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34123" y="4355932"/>
            <a:ext cx="5019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Brown trout are not native to Wisconsin. They have a grey colored body speckled with black markings. They are much more tolerant than the brook trout in water temperatures above 72</a:t>
            </a:r>
            <a:r>
              <a:rPr lang="en-US" sz="2400" dirty="0"/>
              <a:t>°F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2075" y="2800350"/>
            <a:ext cx="71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68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At Hand: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“From 1950-2006, Wisconsin has increased by approximately 1°F” –</a:t>
            </a:r>
            <a:r>
              <a:rPr lang="en-US" sz="3200" dirty="0" err="1" smtClean="0"/>
              <a:t>Vimont</a:t>
            </a:r>
            <a:endParaRPr lang="en-US" sz="3200" dirty="0" smtClean="0"/>
          </a:p>
          <a:p>
            <a:r>
              <a:rPr lang="en-US" sz="3200" dirty="0" smtClean="0"/>
              <a:t>The slight change coincides with many other effects:</a:t>
            </a:r>
          </a:p>
          <a:p>
            <a:pPr marL="0" indent="0">
              <a:buNone/>
            </a:pPr>
            <a:r>
              <a:rPr lang="en-US" sz="3200" dirty="0" smtClean="0"/>
              <a:t>-Shorter time period for ice cover on lakes</a:t>
            </a:r>
          </a:p>
          <a:p>
            <a:pPr marL="0" indent="0">
              <a:buNone/>
            </a:pPr>
            <a:r>
              <a:rPr lang="en-US" sz="3200" dirty="0" smtClean="0"/>
              <a:t>-Shorter migration periods for birds</a:t>
            </a:r>
          </a:p>
          <a:p>
            <a:pPr marL="0" indent="0">
              <a:buNone/>
            </a:pPr>
            <a:r>
              <a:rPr lang="en-US" sz="3200" dirty="0" smtClean="0"/>
              <a:t>-longer blooming seasons for plants</a:t>
            </a:r>
          </a:p>
          <a:p>
            <a:pPr marL="0" indent="0">
              <a:buNone/>
            </a:pPr>
            <a:r>
              <a:rPr lang="en-US" sz="3200" dirty="0" smtClean="0"/>
              <a:t>-Avg. increase in temperature during winter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40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at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But more importantly:</a:t>
            </a:r>
          </a:p>
          <a:p>
            <a:r>
              <a:rPr lang="en-US" sz="4000" dirty="0" smtClean="0"/>
              <a:t>By 2055, a 4-9°F increase in summer temperatures is expected to occur</a:t>
            </a:r>
          </a:p>
          <a:p>
            <a:r>
              <a:rPr lang="en-US" sz="4000" dirty="0" smtClean="0"/>
              <a:t>This means an increase in number of days with temperatures above 90°F</a:t>
            </a:r>
          </a:p>
          <a:p>
            <a:r>
              <a:rPr lang="en-US" sz="4000" dirty="0" smtClean="0"/>
              <a:t>Which leads to an increase in water (lake, river, stream) temperatures.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Change in water temperature matters?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Increased water temperature ultimately leads to:</a:t>
            </a:r>
          </a:p>
          <a:p>
            <a:pPr marL="0" indent="0">
              <a:buNone/>
            </a:pPr>
            <a:r>
              <a:rPr lang="en-US" sz="4800" dirty="0" smtClean="0"/>
              <a:t>-Less available oxygen in water</a:t>
            </a:r>
          </a:p>
          <a:p>
            <a:pPr marL="0" indent="0">
              <a:buNone/>
            </a:pPr>
            <a:r>
              <a:rPr lang="en-US" sz="4800" dirty="0" smtClean="0"/>
              <a:t>-Stress on brook trout</a:t>
            </a:r>
          </a:p>
          <a:p>
            <a:pPr marL="0" indent="0">
              <a:buNone/>
            </a:pPr>
            <a:r>
              <a:rPr lang="en-US" sz="4800" dirty="0" smtClean="0"/>
              <a:t>-Unsuccessful spawning (reproducing)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1.4°F </a:t>
            </a:r>
            <a:r>
              <a:rPr lang="en-US" sz="3600" dirty="0"/>
              <a:t>will result in a 43.6% decrease </a:t>
            </a:r>
            <a:r>
              <a:rPr lang="en-US" sz="3600" dirty="0" smtClean="0"/>
              <a:t>in </a:t>
            </a:r>
            <a:r>
              <a:rPr lang="en-US" sz="3600" dirty="0"/>
              <a:t>the </a:t>
            </a:r>
            <a:r>
              <a:rPr lang="en-US" sz="3600" dirty="0" smtClean="0"/>
              <a:t>brook </a:t>
            </a:r>
            <a:r>
              <a:rPr lang="en-US" sz="3600" dirty="0"/>
              <a:t>trout </a:t>
            </a:r>
            <a:r>
              <a:rPr lang="en-US" sz="3600" dirty="0" smtClean="0"/>
              <a:t>population</a:t>
            </a:r>
          </a:p>
          <a:p>
            <a:r>
              <a:rPr lang="en-US" sz="3600" dirty="0" smtClean="0"/>
              <a:t>A </a:t>
            </a:r>
            <a:r>
              <a:rPr lang="en-US" sz="3600" dirty="0"/>
              <a:t>4.3°F increase will result in a 94.4% </a:t>
            </a:r>
            <a:r>
              <a:rPr lang="en-US" sz="3600" dirty="0" smtClean="0"/>
              <a:t>decrease</a:t>
            </a:r>
          </a:p>
          <a:p>
            <a:r>
              <a:rPr lang="en-US" sz="3600" dirty="0"/>
              <a:t>A</a:t>
            </a:r>
            <a:r>
              <a:rPr lang="en-US" sz="3600" dirty="0" smtClean="0"/>
              <a:t> 7.2°F </a:t>
            </a:r>
            <a:r>
              <a:rPr lang="en-US" sz="3600" dirty="0"/>
              <a:t>increase will result in a 100% </a:t>
            </a:r>
            <a:r>
              <a:rPr lang="en-US" sz="3600" dirty="0" smtClean="0"/>
              <a:t>decrease</a:t>
            </a:r>
          </a:p>
          <a:p>
            <a:r>
              <a:rPr lang="en-US" sz="3600" dirty="0" smtClean="0"/>
              <a:t>These numbers are likely to be reached by the mid to late 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century</a:t>
            </a:r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626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740492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93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being Done to save the brook trout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Since 1967, fish hatcheries have been growing and releasing approximately 200,000 brook trout into Lake Michigan each year</a:t>
            </a:r>
          </a:p>
          <a:p>
            <a:r>
              <a:rPr lang="en-US" sz="4000" dirty="0" smtClean="0"/>
              <a:t>Certain types of trout such as lake trout and brown trout are being crossed with brook trout as a form of hybridizing to make the brook trout more tolerable of warmer waters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89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183</TotalTime>
  <Words>462</Words>
  <Application>Microsoft Office PowerPoint</Application>
  <PresentationFormat>Custom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Banded</vt:lpstr>
      <vt:lpstr>Wisconsin Brook Trout:</vt:lpstr>
      <vt:lpstr>Wisconsin Brook Trout</vt:lpstr>
      <vt:lpstr>brook trout VS. Brown Trout</vt:lpstr>
      <vt:lpstr>The Problem At Hand: </vt:lpstr>
      <vt:lpstr>The Problem at hand</vt:lpstr>
      <vt:lpstr>Why Change in water temperature matters?</vt:lpstr>
      <vt:lpstr>The Statistics</vt:lpstr>
      <vt:lpstr>The Statistics</vt:lpstr>
      <vt:lpstr>What Is being Done to save the brook trout</vt:lpstr>
      <vt:lpstr>The Tiger Trout and splake</vt:lpstr>
      <vt:lpstr>Works cited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Thao</dc:creator>
  <cp:lastModifiedBy>Cathy Techtmann</cp:lastModifiedBy>
  <cp:revision>12</cp:revision>
  <dcterms:created xsi:type="dcterms:W3CDTF">2014-11-23T03:12:28Z</dcterms:created>
  <dcterms:modified xsi:type="dcterms:W3CDTF">2015-06-18T18:55:23Z</dcterms:modified>
</cp:coreProperties>
</file>